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entation.xml" ContentType="application/vnd.openxmlformats-officedocument.presentationml.presentation.main+xml"/>
  <Override PartName="/ppt/slides/slide9.xml" ContentType="application/vnd.openxmlformats-officedocument.presentationml.slide+xml"/>
  <Override PartName="/ppt/slides/slide2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1.xml" ContentType="application/vnd.openxmlformats-officedocument.presentationml.slide+xml"/>
  <Override PartName="/ppt/slides/slide3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3.xml" ContentType="application/vnd.openxmlformats-officedocument.theme+xml"/>
  <Override PartName="/ppt/handoutMasters/handoutMaster1.xml" ContentType="application/vnd.openxmlformats-officedocument.presentationml.handoutMaster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4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812" r:id="rId4"/>
  </p:sldMasterIdLst>
  <p:notesMasterIdLst>
    <p:notesMasterId r:id="rId16"/>
  </p:notesMasterIdLst>
  <p:handoutMasterIdLst>
    <p:handoutMasterId r:id="rId17"/>
  </p:handout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5" r:id="rId12"/>
    <p:sldId id="266" r:id="rId13"/>
    <p:sldId id="267" r:id="rId14"/>
    <p:sldId id="268" r:id="rId1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FF00"/>
    <a:srgbClr val="374E5F"/>
    <a:srgbClr val="A6BCCC"/>
    <a:srgbClr val="000000"/>
    <a:srgbClr val="FFFFCC"/>
    <a:srgbClr val="CC0000"/>
    <a:srgbClr val="000066"/>
    <a:srgbClr val="FFCC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9" autoAdjust="0"/>
    <p:restoredTop sz="84590" autoAdjust="0"/>
  </p:normalViewPr>
  <p:slideViewPr>
    <p:cSldViewPr>
      <p:cViewPr varScale="1">
        <p:scale>
          <a:sx n="51" d="100"/>
          <a:sy n="51" d="100"/>
        </p:scale>
        <p:origin x="162" y="66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customXml" Target="../customXml/item4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FC214389-F4DA-4DAF-9B29-D8DE50566963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403001177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  <a:effectLst/>
        </p:spPr>
        <p:txBody>
          <a:bodyPr vert="horz" wrap="square" lIns="91440" tIns="45720" rIns="91440" bIns="45720" anchor="ctr" compatLnSpc="1"/>
          <a:lstStyle/>
          <a:p>
            <a:endParaRPr lang="en-US" dirty="0"/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t" compatLnSpc="1"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Click to edit Master text styles</a:t>
            </a:r>
            <a:endParaRPr lang="en-US"/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Second level</a:t>
            </a:r>
          </a:p>
          <a:p>
            <a:pPr marL="914400" marR="0" lvl="2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Third level</a:t>
            </a:r>
          </a:p>
          <a:p>
            <a:pPr marL="1371600" marR="0" lvl="3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Fourth level</a:t>
            </a:r>
          </a:p>
          <a:p>
            <a:pPr marL="1828800" marR="0" lvl="4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None/>
              <a:tabLst/>
            </a:pPr>
            <a:r>
              <a:rPr kumimoji="1" lang="en-US" altLang="x-none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Times New Roman"/>
              </a:rPr>
              <a:t>Fifth level</a:t>
            </a:r>
          </a:p>
        </p:txBody>
      </p:sp>
      <p:sp>
        <p:nvSpPr>
          <p:cNvPr id="1946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  <p:sp>
        <p:nvSpPr>
          <p:cNvPr id="1946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12700" cap="sq" cmpd="sng" algn="ctr">
            <a:noFill/>
            <a:prstDash val="solid"/>
            <a:miter lim="800000"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anchor="b" compatLnSpc="1"/>
          <a:lstStyle>
            <a:lvl1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  <a:defRPr kumimoji="0" sz="1200" b="0" i="0" u="none" strike="noStrike" baseline="0">
                <a:solidFill>
                  <a:schemeClr val="tx1">
                    <a:alpha val="100000"/>
                  </a:schemeClr>
                </a:solidFill>
                <a:effectLst/>
                <a:latin typeface="Arial"/>
                <a:ea typeface="+mn-ea"/>
                <a:cs typeface="+mn-cs"/>
              </a:defRPr>
            </a:lvl1pPr>
          </a:lstStyle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None/>
              <a:tabLst/>
            </a:pPr>
            <a:fld id="{401AA26B-5E4E-4129-A89C-394A954597AD}" type="slidenum">
              <a:rPr/>
              <a:pPr marL="0" marR="0" lvl="0" indent="0" algn="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None/>
                <a:tabLst/>
              </a:pPr>
              <a:t>‹#›</a:t>
            </a:fld>
            <a:endParaRPr kumimoji="0" lang="en-US" altLang="x-none" sz="1200" b="0" i="0" u="none" strike="noStrike" baseline="0" dirty="0">
              <a:solidFill>
                <a:schemeClr val="tx1">
                  <a:alpha val="100000"/>
                </a:schemeClr>
              </a:solidFill>
              <a:effectLst/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6915086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chemeClr val="tx1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8AF030BD-BC74-44B8-90FA-E3F7015DB404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289588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42204628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3222988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5A2C58-682A-4105-BB6B-F2E9745E80DD}" type="slidenum">
              <a:rPr lang="en-US" altLang="x-none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7576470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4C459C-60CE-4756-80B8-DC516B1118AF}" type="slidenum">
              <a:rPr lang="en-US" altLang="x-none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35228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173422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40907392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40122711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5B047A-B30F-4241-A82B-F4F5629E5D80}" type="slidenum">
              <a:rPr lang="en-US" altLang="x-none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71918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3848DB-1D2F-4BBF-A6AB-4A7F8376B1CB}" type="slidenum">
              <a:rPr lang="en-US" altLang="x-none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764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19828752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x-none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39473940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4">
                <a:lumMod val="20000"/>
                <a:lumOff val="80000"/>
              </a:schemeClr>
            </a:gs>
            <a:gs pos="100000">
              <a:schemeClr val="accent3">
                <a:lumMod val="75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endParaRPr lang="en-US" altLang="x-none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</a:defRPr>
            </a:lvl1pPr>
          </a:lstStyle>
          <a:p>
            <a:endParaRPr lang="en-US" altLang="x-none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BDEA24AE-5EEF-48E2-B64D-7422156780BC}" type="slidenum">
              <a:rPr lang="en-US" altLang="x-none" smtClean="0"/>
              <a:pPr/>
              <a:t>‹#›</a:t>
            </a:fld>
            <a:endParaRPr lang="en-US" altLang="x-none" dirty="0"/>
          </a:p>
        </p:txBody>
      </p:sp>
    </p:spTree>
    <p:extLst>
      <p:ext uri="{BB962C8B-B14F-4D97-AF65-F5344CB8AC3E}">
        <p14:creationId xmlns:p14="http://schemas.microsoft.com/office/powerpoint/2010/main" val="34685264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  <p:sldLayoutId id="2147483822" r:id="rId10"/>
    <p:sldLayoutId id="2147483823" r:id="rId11"/>
    <p:sldLayoutId id="2147483824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tx1"/>
        </a:buClr>
        <a:buSzPct val="80000"/>
        <a:buFont typeface="Corbel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tx1"/>
        </a:buClr>
        <a:buSzPct val="80000"/>
        <a:buFont typeface="Corbe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3" name="Rectangle 7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x-none" dirty="0">
                <a:solidFill>
                  <a:schemeClr val="accent3">
                    <a:lumMod val="75000"/>
                  </a:schemeClr>
                </a:solidFill>
              </a:rPr>
              <a:t>Company Meeting</a:t>
            </a:r>
            <a:endParaRPr lang="en-US" dirty="0">
              <a:solidFill>
                <a:schemeClr val="accent3">
                  <a:lumMod val="75000"/>
                </a:schemeClr>
              </a:solidFill>
            </a:endParaRPr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7" name="Rectangle 7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x-none" dirty="0"/>
              <a:t>Goals for the Coming Year</a:t>
            </a:r>
            <a:endParaRPr lang="en-US" dirty="0"/>
          </a:p>
        </p:txBody>
      </p:sp>
      <p:sp>
        <p:nvSpPr>
          <p:cNvPr id="15368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Strategic undertakings</a:t>
            </a:r>
            <a:endParaRPr lang="en-US" dirty="0"/>
          </a:p>
          <a:p>
            <a:r>
              <a:rPr lang="en-US" altLang="x-none" dirty="0"/>
              <a:t>Financial goals</a:t>
            </a:r>
          </a:p>
          <a:p>
            <a:r>
              <a:rPr lang="en-US" altLang="x-none" dirty="0"/>
              <a:t>Other key efforts</a:t>
            </a:r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91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Summary</a:t>
            </a:r>
            <a:endParaRPr lang="en-US" dirty="0"/>
          </a:p>
        </p:txBody>
      </p:sp>
      <p:sp>
        <p:nvSpPr>
          <p:cNvPr id="16392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Summary</a:t>
            </a:r>
            <a:r>
              <a:rPr lang="en-US" altLang="x-none" baseline="0" dirty="0"/>
              <a:t> of</a:t>
            </a:r>
            <a:r>
              <a:rPr lang="en-US" altLang="x-none" dirty="0"/>
              <a:t> key successes/challenges</a:t>
            </a:r>
            <a:endParaRPr lang="en-US" dirty="0"/>
          </a:p>
          <a:p>
            <a:r>
              <a:rPr lang="en-US" altLang="x-none" dirty="0"/>
              <a:t>Reiteration</a:t>
            </a:r>
            <a:r>
              <a:rPr lang="en-US" altLang="x-none" baseline="0" dirty="0"/>
              <a:t> of</a:t>
            </a:r>
            <a:r>
              <a:rPr lang="en-US" altLang="x-none" dirty="0"/>
              <a:t> key goals</a:t>
            </a:r>
          </a:p>
          <a:p>
            <a:r>
              <a:rPr lang="en-US" altLang="x-none" dirty="0"/>
              <a:t>Thanks</a:t>
            </a: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7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Agenda</a:t>
            </a:r>
            <a:endParaRPr lang="en-US" dirty="0"/>
          </a:p>
        </p:txBody>
      </p:sp>
      <p:sp>
        <p:nvSpPr>
          <p:cNvPr id="5128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r>
              <a:rPr lang="en-US" altLang="x-none" sz="2600" dirty="0"/>
              <a:t>Review of key objectives</a:t>
            </a:r>
            <a:endParaRPr lang="en-US" dirty="0"/>
          </a:p>
          <a:p>
            <a:r>
              <a:rPr lang="en-US" altLang="x-none" sz="2600" dirty="0"/>
              <a:t>How did we do?</a:t>
            </a:r>
          </a:p>
          <a:p>
            <a:r>
              <a:rPr lang="en-US" altLang="x-none" sz="2600" dirty="0"/>
              <a:t>Organizational overview</a:t>
            </a:r>
          </a:p>
          <a:p>
            <a:r>
              <a:rPr lang="en-US" altLang="x-none" sz="2600" dirty="0"/>
              <a:t>Top issues facing the company</a:t>
            </a:r>
          </a:p>
          <a:p>
            <a:r>
              <a:rPr lang="en-US" altLang="x-none" sz="2600" dirty="0"/>
              <a:t>Review of our progress</a:t>
            </a:r>
          </a:p>
          <a:p>
            <a:r>
              <a:rPr lang="en-US" altLang="x-none" sz="2600" dirty="0"/>
              <a:t>Key spending areas</a:t>
            </a:r>
          </a:p>
          <a:p>
            <a:r>
              <a:rPr lang="en-US" altLang="x-none" sz="2600" dirty="0"/>
              <a:t>Head count</a:t>
            </a:r>
          </a:p>
          <a:p>
            <a:r>
              <a:rPr lang="en-US" altLang="x-none" sz="2600" dirty="0"/>
              <a:t>Goals for the coming year</a:t>
            </a: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51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/>
              <a:t>Review of Key Objectives</a:t>
            </a:r>
            <a:endParaRPr lang="en-US" dirty="0"/>
          </a:p>
        </p:txBody>
      </p:sp>
      <p:sp>
        <p:nvSpPr>
          <p:cNvPr id="6152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/>
              <a:t>What makes our company unique</a:t>
            </a:r>
            <a:endParaRPr lang="en-US"/>
          </a:p>
          <a:p>
            <a:r>
              <a:rPr lang="en-US" altLang="x-none"/>
              <a:t>What makes our company successful</a:t>
            </a:r>
          </a:p>
          <a:p>
            <a:r>
              <a:rPr lang="en-US" altLang="x-none"/>
              <a:t>Our shared vision</a:t>
            </a:r>
          </a:p>
          <a:p>
            <a:r>
              <a:rPr lang="en-US" altLang="x-none"/>
              <a:t>Key undertakings of the past year</a:t>
            </a:r>
            <a:endParaRPr lang="en-US" altLang="x-none" dirty="0"/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5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How Did We Do?</a:t>
            </a:r>
            <a:endParaRPr lang="en-US" dirty="0"/>
          </a:p>
        </p:txBody>
      </p:sp>
      <p:sp>
        <p:nvSpPr>
          <p:cNvPr id="7176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Department heads will give an overview of their performance against their objectives</a:t>
            </a:r>
            <a:endParaRPr lang="en-US" dirty="0"/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9" name="Rectangle 7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x-none" dirty="0"/>
              <a:t>Organizational Overview</a:t>
            </a:r>
            <a:endParaRPr lang="en-US" dirty="0"/>
          </a:p>
        </p:txBody>
      </p:sp>
      <p:sp>
        <p:nvSpPr>
          <p:cNvPr id="8200" name="Rectangle 8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x-none" dirty="0"/>
              <a:t>Review of changes</a:t>
            </a:r>
          </a:p>
          <a:p>
            <a:r>
              <a:rPr lang="en-US" altLang="x-none" dirty="0"/>
              <a:t>Introduction of new managers</a:t>
            </a:r>
            <a:endParaRPr lang="en-US" dirty="0"/>
          </a:p>
          <a:p>
            <a:r>
              <a:rPr lang="en-US" altLang="x-none" dirty="0"/>
              <a:t>Changes still to come</a:t>
            </a: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5" name="Rectangle 9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altLang="x-none" dirty="0"/>
              <a:t>Top Issues Facing the Company</a:t>
            </a:r>
            <a:endParaRPr lang="en-US" dirty="0"/>
          </a:p>
        </p:txBody>
      </p:sp>
      <p:sp>
        <p:nvSpPr>
          <p:cNvPr id="9226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External industry pressures</a:t>
            </a:r>
          </a:p>
          <a:p>
            <a:r>
              <a:rPr lang="en-US" altLang="x-none" dirty="0"/>
              <a:t>External customer issues</a:t>
            </a:r>
          </a:p>
          <a:p>
            <a:r>
              <a:rPr lang="en-US" altLang="x-none" dirty="0"/>
              <a:t>High profile internal issues</a:t>
            </a:r>
            <a:endParaRPr lang="en-US" dirty="0"/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9" name="Rectangle 9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Review of Our</a:t>
            </a:r>
            <a:r>
              <a:rPr lang="en-US" altLang="x-none" baseline="0" dirty="0"/>
              <a:t> Progress</a:t>
            </a:r>
            <a:endParaRPr lang="en-US" dirty="0"/>
          </a:p>
        </p:txBody>
      </p:sp>
      <p:sp>
        <p:nvSpPr>
          <p:cNvPr id="10250" name="Rectangle 10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Financial</a:t>
            </a:r>
            <a:endParaRPr lang="en-US" dirty="0"/>
          </a:p>
          <a:p>
            <a:r>
              <a:rPr lang="en-US" altLang="x-none" dirty="0"/>
              <a:t>Competitive</a:t>
            </a:r>
          </a:p>
          <a:p>
            <a:r>
              <a:rPr lang="en-US" altLang="x-none" dirty="0"/>
              <a:t>Customer</a:t>
            </a:r>
            <a:r>
              <a:rPr lang="en-US" altLang="x-none" baseline="0" dirty="0"/>
              <a:t> retention</a:t>
            </a:r>
            <a:endParaRPr lang="en-US" altLang="x-none" dirty="0"/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9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Key Spending Areas</a:t>
            </a:r>
            <a:endParaRPr lang="en-US" dirty="0"/>
          </a:p>
        </p:txBody>
      </p:sp>
      <p:sp>
        <p:nvSpPr>
          <p:cNvPr id="13320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R&amp;D</a:t>
            </a:r>
            <a:endParaRPr lang="en-US" dirty="0"/>
          </a:p>
          <a:p>
            <a:r>
              <a:rPr lang="en-US" altLang="x-none" dirty="0"/>
              <a:t>Sales and marketing</a:t>
            </a:r>
          </a:p>
          <a:p>
            <a:r>
              <a:rPr lang="en-US" altLang="x-none" dirty="0"/>
              <a:t>General and administration</a:t>
            </a:r>
          </a:p>
          <a:p>
            <a:r>
              <a:rPr lang="en-US" altLang="x-none" dirty="0"/>
              <a:t>Areas of improvement</a:t>
            </a:r>
          </a:p>
          <a:p>
            <a:r>
              <a:rPr lang="en-US" altLang="x-none" dirty="0"/>
              <a:t>Areas needing attention/caution</a:t>
            </a: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3" name="Rectangle 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x-none" dirty="0"/>
              <a:t>Head Count</a:t>
            </a:r>
            <a:endParaRPr lang="en-US" dirty="0"/>
          </a:p>
        </p:txBody>
      </p:sp>
      <p:sp>
        <p:nvSpPr>
          <p:cNvPr id="14344" name="Rectangle 8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x-none" dirty="0"/>
              <a:t>Goals</a:t>
            </a:r>
            <a:endParaRPr lang="en-US" dirty="0"/>
          </a:p>
          <a:p>
            <a:r>
              <a:rPr lang="en-US" altLang="x-none" dirty="0"/>
              <a:t>Results</a:t>
            </a: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Basis">
  <a:themeElements>
    <a:clrScheme name="Basis">
      <a:dk1>
        <a:srgbClr val="000000"/>
      </a:dk1>
      <a:lt1>
        <a:srgbClr val="FFFFFF"/>
      </a:lt1>
      <a:dk2>
        <a:srgbClr val="565349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7D447"/>
      </a:accent5>
      <a:accent6>
        <a:srgbClr val="818183"/>
      </a:accent6>
      <a:hlink>
        <a:srgbClr val="F59E00"/>
      </a:hlink>
      <a:folHlink>
        <a:srgbClr val="B2B2B2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ACC63D00-1EE0-4159-BF5A-6FF02000B710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28000" dist="381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>
  <documentManagement>
    <_dlc_DocId xmlns="26fae966-843c-4d4f-81a0-161e61761eff">J75KEXXRD6TM-2-15945</_dlc_DocId>
    <_dlc_DocIdUrl xmlns="26fae966-843c-4d4f-81a0-161e61761eff">
      <Url>https://otsi.sharepoint.com/sites/archives/_layouts/15/DocIdRedir.aspx?ID=J75KEXXRD6TM-2-15945</Url>
      <Description>J75KEXXRD6TM-2-15945</Description>
    </_dlc_DocIdUrl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E1F9B7B5563E546BDCC4FF750137663" ma:contentTypeVersion="9" ma:contentTypeDescription="Create a new document." ma:contentTypeScope="" ma:versionID="8513bfaeccee3a29edeed2ebc50cefbd">
  <xsd:schema xmlns:xsd="http://www.w3.org/2001/XMLSchema" xmlns:xs="http://www.w3.org/2001/XMLSchema" xmlns:p="http://schemas.microsoft.com/office/2006/metadata/properties" xmlns:ns2="26fae966-843c-4d4f-81a0-161e61761eff" xmlns:ns3="b1ae2228-c504-4e45-a9cd-f7127473102f" targetNamespace="http://schemas.microsoft.com/office/2006/metadata/properties" ma:root="true" ma:fieldsID="16db1d309f1c262f660d08fc4ebdfc9e" ns2:_="" ns3:_="">
    <xsd:import namespace="26fae966-843c-4d4f-81a0-161e61761eff"/>
    <xsd:import namespace="b1ae2228-c504-4e45-a9cd-f7127473102f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2:SharedWithUsers" minOccurs="0"/>
                <xsd:element ref="ns2:SharingHintHash" minOccurs="0"/>
                <xsd:element ref="ns2:SharedWithDetails" minOccurs="0"/>
                <xsd:element ref="ns2:LastSharedByUser" minOccurs="0"/>
                <xsd:element ref="ns2:LastSharedByTime" minOccurs="0"/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fae966-843c-4d4f-81a0-161e61761eff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  <xsd:element name="SharedWithUsers" ma:index="11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ingHintHash" ma:index="12" nillable="true" ma:displayName="Sharing Hint Hash" ma:internalName="SharingHintHash" ma:readOnly="true">
      <xsd:simpleType>
        <xsd:restriction base="dms:Text"/>
      </xsd:simpleType>
    </xsd:element>
    <xsd:element name="SharedWithDetails" ma:index="13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LastSharedByUser" ma:index="14" nillable="true" ma:displayName="Last Shared By User" ma:description="" ma:internalName="LastSharedByUser" ma:readOnly="true">
      <xsd:simpleType>
        <xsd:restriction base="dms:Note">
          <xsd:maxLength value="255"/>
        </xsd:restriction>
      </xsd:simpleType>
    </xsd:element>
    <xsd:element name="LastSharedByTime" ma:index="15" nillable="true" ma:displayName="Last Shared By Time" ma:description="" ma:internalName="LastSharedByTime" ma:readOnly="true">
      <xsd:simpleType>
        <xsd:restriction base="dms:DateTim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1ae2228-c504-4e45-a9cd-f7127473102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6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7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4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Version=16.0.0.0,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Version=16.0.0.0, Culture=neutral, PublicKeyToken=71e9bce111e9429c</Assembly>
    <Class>Microsoft.Office.DocumentManagement.Internal.DocIdHandler</Class>
    <Data/>
    <Filter/>
  </Receiver>
</spe:Receivers>
</file>

<file path=customXml/itemProps1.xml><?xml version="1.0" encoding="utf-8"?>
<ds:datastoreItem xmlns:ds="http://schemas.openxmlformats.org/officeDocument/2006/customXml" ds:itemID="{37A60EC7-EC0E-46FC-955F-B62825E121A5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0B819FB-9154-403B-A392-7FF8E374AEA4}">
  <ds:schemaRefs>
    <ds:schemaRef ds:uri="http://purl.org/dc/terms/"/>
    <ds:schemaRef ds:uri="http://purl.org/dc/dcmitype/"/>
    <ds:schemaRef ds:uri="http://schemas.microsoft.com/office/infopath/2007/PartnerControls"/>
    <ds:schemaRef ds:uri="http://schemas.microsoft.com/office/2006/documentManagement/types"/>
    <ds:schemaRef ds:uri="b4863681-c067-4c62-bc75-95bf3ac03d16"/>
    <ds:schemaRef ds:uri="http://schemas.microsoft.com/office/2006/metadata/properties"/>
    <ds:schemaRef ds:uri="http://purl.org/dc/elements/1.1/"/>
    <ds:schemaRef ds:uri="http://schemas.openxmlformats.org/package/2006/metadata/core-propertie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0C0F9B32-C9FA-4676-85FD-36FDB07DD93F}"/>
</file>

<file path=customXml/itemProps4.xml><?xml version="1.0" encoding="utf-8"?>
<ds:datastoreItem xmlns:ds="http://schemas.openxmlformats.org/officeDocument/2006/customXml" ds:itemID="{927EA7AA-68FC-414F-96DE-546009B48134}"/>
</file>

<file path=docProps/app.xml><?xml version="1.0" encoding="utf-8"?>
<Properties xmlns="http://schemas.openxmlformats.org/officeDocument/2006/extended-properties" xmlns:vt="http://schemas.openxmlformats.org/officeDocument/2006/docPropsVTypes">
  <Template>Basis</Template>
  <TotalTime>478</TotalTime>
  <Words>151</Words>
  <PresentationFormat>Widescreen</PresentationFormat>
  <Paragraphs>46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Arial</vt:lpstr>
      <vt:lpstr>Calibri</vt:lpstr>
      <vt:lpstr>Corbel</vt:lpstr>
      <vt:lpstr>Times New Roman</vt:lpstr>
      <vt:lpstr>Basis</vt:lpstr>
      <vt:lpstr>Company Meeting</vt:lpstr>
      <vt:lpstr>Agenda</vt:lpstr>
      <vt:lpstr>Review of Key Objectives</vt:lpstr>
      <vt:lpstr>How Did We Do?</vt:lpstr>
      <vt:lpstr>Organizational Overview</vt:lpstr>
      <vt:lpstr>Top Issues Facing the Company</vt:lpstr>
      <vt:lpstr>Review of Our Progress</vt:lpstr>
      <vt:lpstr>Key Spending Areas</vt:lpstr>
      <vt:lpstr>Head Count</vt:lpstr>
      <vt:lpstr>Goals for the Coming Year</vt:lpstr>
      <vt:lpstr>Summary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1601-01-01T00:00:00Z</cp:lastPrinted>
  <dcterms:created xsi:type="dcterms:W3CDTF">2006-04-24T23:46:38Z</dcterms:created>
  <dcterms:modified xsi:type="dcterms:W3CDTF">2016-10-01T05:47:11Z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TC062578591033</vt:lpwstr>
  </property>
  <property fmtid="{D5CDD505-2E9C-101B-9397-08002B2CF9AE}" pid="3" name="Stage">
    <vt:lpwstr>AU Review</vt:lpwstr>
  </property>
  <property fmtid="{D5CDD505-2E9C-101B-9397-08002B2CF9AE}" pid="4" name="ContentTypeId">
    <vt:lpwstr>0x0101009E1F9B7B5563E546BDCC4FF750137663</vt:lpwstr>
  </property>
  <property fmtid="{D5CDD505-2E9C-101B-9397-08002B2CF9AE}" pid="5" name="_dlc_DocIdItemGuid">
    <vt:lpwstr>6120aa23-af1a-4393-b9cc-a4ebc1324cdb</vt:lpwstr>
  </property>
</Properties>
</file>

<file path=docProps/thumbnail.jpeg>
</file>